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Roboto Medium"/>
      <p:regular r:id="rId33"/>
      <p:bold r:id="rId34"/>
      <p:italic r:id="rId35"/>
      <p:boldItalic r:id="rId36"/>
    </p:embeddedFont>
    <p:embeddedFont>
      <p:font typeface="Robo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4E57B1D-534C-4EE6-A945-83707C20D142}">
  <a:tblStyle styleId="{14E57B1D-534C-4EE6-A945-83707C20D1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Medium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obotoMedium-italic.fntdata"/><Relationship Id="rId12" Type="http://schemas.openxmlformats.org/officeDocument/2006/relationships/slide" Target="slides/slide6.xml"/><Relationship Id="rId34" Type="http://schemas.openxmlformats.org/officeDocument/2006/relationships/font" Target="fonts/RobotoMedium-bold.fntdata"/><Relationship Id="rId15" Type="http://schemas.openxmlformats.org/officeDocument/2006/relationships/slide" Target="slides/slide9.xml"/><Relationship Id="rId37" Type="http://schemas.openxmlformats.org/officeDocument/2006/relationships/font" Target="fonts/Roboto-regular.fntdata"/><Relationship Id="rId14" Type="http://schemas.openxmlformats.org/officeDocument/2006/relationships/slide" Target="slides/slide8.xml"/><Relationship Id="rId36" Type="http://schemas.openxmlformats.org/officeDocument/2006/relationships/font" Target="fonts/RobotoMedium-boldItalic.fntdata"/><Relationship Id="rId17" Type="http://schemas.openxmlformats.org/officeDocument/2006/relationships/slide" Target="slides/slide11.xml"/><Relationship Id="rId39" Type="http://schemas.openxmlformats.org/officeDocument/2006/relationships/font" Target="fonts/Roboto-italic.fntdata"/><Relationship Id="rId16" Type="http://schemas.openxmlformats.org/officeDocument/2006/relationships/slide" Target="slides/slide10.xml"/><Relationship Id="rId38" Type="http://schemas.openxmlformats.org/officeDocument/2006/relationships/font" Target="fonts/Robot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134c93cf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134c93cf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134c93cfb7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134c93cfb7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134c93cfb7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134c93cfb7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134c93cfb7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134c93cfb7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134c93cfb7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134c93cfb7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134c93cfb7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134c93cfb7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134c93cfb7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134c93cfb7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134c93cfb7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134c93cfb7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134c93cfb7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134c93cfb7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134c93cfb7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134c93cfb7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134c93cfb7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134c93cfb7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134c93cfb7_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134c93cfb7_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134c93cfb7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134c93cfb7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134c93cfb7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134c93cfb7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134c93cfb7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134c93cfb7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134c93cfb7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134c93cfb7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134c93cfb7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134c93cfb7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134c93cfb7_7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134c93cfb7_7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134c93cfb7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134c93cfb7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134c93cfb7_7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134c93cfb7_7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134c93cfb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134c93cfb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134c93cfb7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134c93cfb7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134c93cfb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134c93cfb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134c93cfb7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134c93cfb7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134c93cfb7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134c93cfb7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134c93cfb7_7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134c93cfb7_7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Image Crowd Counting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Prepared by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1705055 MD Anwarul Karim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1705058 Fattah-Zul-Ikram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Training for Part A dataset</a:t>
            </a:r>
            <a:endParaRPr/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125" y="1125650"/>
            <a:ext cx="4647050" cy="359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</a:t>
            </a:r>
            <a:r>
              <a:rPr lang="en"/>
              <a:t>for Part A dataset</a:t>
            </a:r>
            <a:endParaRPr/>
          </a:p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311700" y="1152475"/>
            <a:ext cx="8520600" cy="3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45720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Validation MAE								Validation MSE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51100"/>
            <a:ext cx="3638550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7375" y="1701850"/>
            <a:ext cx="363855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Visualize a result</a:t>
            </a:r>
            <a:endParaRPr/>
          </a:p>
        </p:txBody>
      </p:sp>
      <p:sp>
        <p:nvSpPr>
          <p:cNvPr id="128" name="Google Shape;128;p24"/>
          <p:cNvSpPr txBox="1"/>
          <p:nvPr>
            <p:ph idx="1" type="body"/>
          </p:nvPr>
        </p:nvSpPr>
        <p:spPr>
          <a:xfrm>
            <a:off x="311700" y="1152475"/>
            <a:ext cx="8520600" cy="37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200">
                <a:latin typeface="Roboto Medium"/>
                <a:ea typeface="Roboto Medium"/>
                <a:cs typeface="Roboto Medium"/>
                <a:sym typeface="Roboto Medium"/>
              </a:rPr>
              <a:t>Image										Ground Truth</a:t>
            </a:r>
            <a:endParaRPr sz="72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00" y="1567300"/>
            <a:ext cx="3978050" cy="214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7700" y="1513788"/>
            <a:ext cx="4132674" cy="224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Visualize a result</a:t>
            </a:r>
            <a:endParaRPr/>
          </a:p>
        </p:txBody>
      </p:sp>
      <p:sp>
        <p:nvSpPr>
          <p:cNvPr id="136" name="Google Shape;13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					 		Output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7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3975" y="1017725"/>
            <a:ext cx="5068351" cy="28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truth vs Estimated (Part A Dataset)</a:t>
            </a:r>
            <a:endParaRPr/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500" y="1385362"/>
            <a:ext cx="4533000" cy="295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6"/>
          <p:cNvSpPr txBox="1"/>
          <p:nvPr/>
        </p:nvSpPr>
        <p:spPr>
          <a:xfrm>
            <a:off x="4182750" y="4295075"/>
            <a:ext cx="77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mages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5" name="Google Shape;145;p26"/>
          <p:cNvSpPr txBox="1"/>
          <p:nvPr/>
        </p:nvSpPr>
        <p:spPr>
          <a:xfrm rot="-5400000">
            <a:off x="1424850" y="2660575"/>
            <a:ext cx="136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Head Count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and Comparing Part A</a:t>
            </a:r>
            <a:endParaRPr/>
          </a:p>
        </p:txBody>
      </p:sp>
      <p:graphicFrame>
        <p:nvGraphicFramePr>
          <p:cNvPr id="151" name="Google Shape;151;p27"/>
          <p:cNvGraphicFramePr/>
          <p:nvPr/>
        </p:nvGraphicFramePr>
        <p:xfrm>
          <a:off x="952500" y="1468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{14E57B1D-534C-4EE6-A945-83707C20D142}</a:tableStyleId>
              </a:tblPr>
              <a:tblGrid>
                <a:gridCol w="2413000"/>
                <a:gridCol w="2413000"/>
                <a:gridCol w="2413000"/>
              </a:tblGrid>
              <a:tr h="45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Method</a:t>
                      </a:r>
                      <a:endParaRPr b="1"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MAE</a:t>
                      </a:r>
                      <a:endParaRPr b="1"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MSE</a:t>
                      </a:r>
                      <a:endParaRPr b="1" sz="1700"/>
                    </a:p>
                  </a:txBody>
                  <a:tcPr marT="91425" marB="91425" marR="91425" marL="91425"/>
                </a:tc>
              </a:tr>
              <a:tr h="45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LBP+RR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303.2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371.0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86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Deep CNN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181.8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277.7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5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MCNN-CCR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245.0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336.1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5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MCNN (Our)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116.4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184.9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5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MCNN (Paper)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110.2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173.2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for Part B dataset</a:t>
            </a:r>
            <a:endParaRPr/>
          </a:p>
        </p:txBody>
      </p:sp>
      <p:sp>
        <p:nvSpPr>
          <p:cNvPr id="157" name="Google Shape;157;p28"/>
          <p:cNvSpPr txBox="1"/>
          <p:nvPr>
            <p:ph idx="1" type="body"/>
          </p:nvPr>
        </p:nvSpPr>
        <p:spPr>
          <a:xfrm>
            <a:off x="311700" y="1152475"/>
            <a:ext cx="8520600" cy="36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16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	</a:t>
            </a:r>
            <a:endParaRPr/>
          </a:p>
        </p:txBody>
      </p:sp>
      <p:pic>
        <p:nvPicPr>
          <p:cNvPr id="158" name="Google Shape;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1950" y="1017725"/>
            <a:ext cx="4460100" cy="32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Validation </a:t>
            </a:r>
            <a:r>
              <a:rPr lang="en"/>
              <a:t>for Part B 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9"/>
          <p:cNvSpPr txBox="1"/>
          <p:nvPr>
            <p:ph idx="1" type="body"/>
          </p:nvPr>
        </p:nvSpPr>
        <p:spPr>
          <a:xfrm>
            <a:off x="311700" y="1152475"/>
            <a:ext cx="8520600" cy="3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45720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Validation MAE								Validation MSE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575" y="1701850"/>
            <a:ext cx="3676650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9575" y="1687550"/>
            <a:ext cx="3638550" cy="25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Visualize a sample result</a:t>
            </a:r>
            <a:endParaRPr/>
          </a:p>
        </p:txBody>
      </p:sp>
      <p:sp>
        <p:nvSpPr>
          <p:cNvPr id="172" name="Google Shape;172;p30"/>
          <p:cNvSpPr txBox="1"/>
          <p:nvPr>
            <p:ph idx="1" type="body"/>
          </p:nvPr>
        </p:nvSpPr>
        <p:spPr>
          <a:xfrm>
            <a:off x="311700" y="1152475"/>
            <a:ext cx="8520600" cy="37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200">
                <a:latin typeface="Roboto Medium"/>
                <a:ea typeface="Roboto Medium"/>
                <a:cs typeface="Roboto Medium"/>
                <a:sym typeface="Roboto Medium"/>
              </a:rPr>
              <a:t>Image										Ground Truth</a:t>
            </a:r>
            <a:endParaRPr sz="72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35325"/>
            <a:ext cx="3684939" cy="278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6250" y="1335324"/>
            <a:ext cx="3886050" cy="269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Visualize a sample result</a:t>
            </a:r>
            <a:endParaRPr/>
          </a:p>
        </p:txBody>
      </p:sp>
      <p:sp>
        <p:nvSpPr>
          <p:cNvPr id="180" name="Google Shape;18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					 		Output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1" name="Google Shape;1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8670" y="1215933"/>
            <a:ext cx="3706500" cy="27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Problem Definition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Crowd counting from a single image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Can be done in two ways-</a:t>
            </a:r>
            <a:endParaRPr>
              <a:solidFill>
                <a:schemeClr val="dk1"/>
              </a:solidFill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" sz="1600">
                <a:solidFill>
                  <a:schemeClr val="dk1"/>
                </a:solidFill>
              </a:rPr>
              <a:t>Input - Image, Output - Head count</a:t>
            </a:r>
            <a:endParaRPr sz="1600">
              <a:solidFill>
                <a:schemeClr val="dk1"/>
              </a:solidFill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" sz="1600">
                <a:solidFill>
                  <a:schemeClr val="dk1"/>
                </a:solidFill>
              </a:rPr>
              <a:t>Input - Image, Output - Density Map</a:t>
            </a:r>
            <a:endParaRPr sz="16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Based on the paper: “Single-Image Crowd Counting via Multi-Column Convolutional Neural Network”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Ground truth vs Estimated (Part B Dataset)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1863" y="1679575"/>
            <a:ext cx="3571875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2"/>
          <p:cNvSpPr txBox="1"/>
          <p:nvPr/>
        </p:nvSpPr>
        <p:spPr>
          <a:xfrm>
            <a:off x="3938550" y="3929875"/>
            <a:ext cx="77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Images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9" name="Google Shape;189;p32"/>
          <p:cNvSpPr txBox="1"/>
          <p:nvPr/>
        </p:nvSpPr>
        <p:spPr>
          <a:xfrm rot="-5400000">
            <a:off x="1701725" y="2660575"/>
            <a:ext cx="128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Head Count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</a:t>
            </a:r>
            <a:r>
              <a:rPr lang="en"/>
              <a:t>and Comparing </a:t>
            </a:r>
            <a:r>
              <a:rPr lang="en"/>
              <a:t>Part B</a:t>
            </a:r>
            <a:endParaRPr/>
          </a:p>
        </p:txBody>
      </p:sp>
      <p:graphicFrame>
        <p:nvGraphicFramePr>
          <p:cNvPr id="195" name="Google Shape;195;p33"/>
          <p:cNvGraphicFramePr/>
          <p:nvPr/>
        </p:nvGraphicFramePr>
        <p:xfrm>
          <a:off x="952500" y="1360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{14E57B1D-534C-4EE6-A945-83707C20D142}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Method</a:t>
                      </a:r>
                      <a:endParaRPr b="1" sz="1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MAE</a:t>
                      </a:r>
                      <a:endParaRPr b="1" sz="1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MSE</a:t>
                      </a:r>
                      <a:endParaRPr b="1" sz="1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LBP+RR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59.1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81.7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Deep CNN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32.0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49.8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MCNN-CCR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70.9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95.9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MCNN (Our)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40.9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64.3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MCNN (Paper)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26.4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41.3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UCC 50 Dataset</a:t>
            </a:r>
            <a:endParaRPr/>
          </a:p>
        </p:txBody>
      </p:sp>
      <p:sp>
        <p:nvSpPr>
          <p:cNvPr id="201" name="Google Shape;201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edium"/>
              <a:buChar char="●"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Test MAE without fine tuning: 502.7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edium"/>
              <a:buChar char="●"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Test MSE without fine tuning: 737.6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Transfer learning setup - freeze all layers except the last layer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Total params: 127,953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Trainable params: 31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Non-</a:t>
            </a: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Trainable params: 127,922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Fine tuning last layer for UCC_50 dataset</a:t>
            </a:r>
            <a:endParaRPr/>
          </a:p>
        </p:txBody>
      </p:sp>
      <p:pic>
        <p:nvPicPr>
          <p:cNvPr id="207" name="Google Shape;2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8275" y="1299625"/>
            <a:ext cx="4887450" cy="351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</a:t>
            </a:r>
            <a:r>
              <a:rPr lang="en"/>
              <a:t>UCC_50 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13" name="Google Shape;213;p36"/>
          <p:cNvGraphicFramePr/>
          <p:nvPr/>
        </p:nvGraphicFramePr>
        <p:xfrm>
          <a:off x="952500" y="1360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{14E57B1D-534C-4EE6-A945-83707C20D142}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Method</a:t>
                      </a:r>
                      <a:endParaRPr b="1" sz="1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MAE</a:t>
                      </a:r>
                      <a:endParaRPr b="1" sz="1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MSE</a:t>
                      </a:r>
                      <a:endParaRPr b="1" sz="1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Rodriguez et al.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655.7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697.8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Lempitsky et al.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493.4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487.1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Idrees et al.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419.5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541.6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MCNN (Our)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457.2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575.3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MCNN (Paper)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377.6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509.1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&amp; Discussions</a:t>
            </a:r>
            <a:endParaRPr/>
          </a:p>
        </p:txBody>
      </p:sp>
      <p:sp>
        <p:nvSpPr>
          <p:cNvPr id="219" name="Google Shape;219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Number of data</a:t>
            </a:r>
            <a:endParaRPr>
              <a:solidFill>
                <a:schemeClr val="dk1"/>
              </a:solidFill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" sz="1600">
                <a:solidFill>
                  <a:schemeClr val="dk1"/>
                </a:solidFill>
              </a:rPr>
              <a:t>Mitigated with data augmentation - split each image into 9 images</a:t>
            </a:r>
            <a:endParaRPr sz="16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Working with .mat data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Resource issues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8"/>
          <p:cNvSpPr txBox="1"/>
          <p:nvPr/>
        </p:nvSpPr>
        <p:spPr>
          <a:xfrm>
            <a:off x="2864250" y="1862050"/>
            <a:ext cx="3415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Roboto"/>
                <a:ea typeface="Roboto"/>
                <a:cs typeface="Roboto"/>
                <a:sym typeface="Roboto"/>
              </a:rPr>
              <a:t>Thank You</a:t>
            </a:r>
            <a:endParaRPr sz="5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Dataset Analysis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5719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ShanghaiTech Dataset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Total 1198 images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330,165 annotated heads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Divided into Part A and Part B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Part A - 482 images (300 for training)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Part B - 716 images (400 for training)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Dataset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Analysis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451850"/>
            <a:ext cx="8253600" cy="18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Char char="●"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Contains 3 sections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Char char="■"/>
            </a:pP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Image data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Char char="■"/>
            </a:pP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H5 file containing people density map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Char char="■"/>
            </a:pP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Matlab files contain annotated head</a:t>
            </a:r>
            <a:b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</a:b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025" y="3044800"/>
            <a:ext cx="2608550" cy="181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3525" y="2989241"/>
            <a:ext cx="2726949" cy="1927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Annotated Head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475" y="1152475"/>
            <a:ext cx="6180899" cy="39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Architecture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418700"/>
            <a:ext cx="3999900" cy="23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480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30"/>
              <a:buFont typeface="Roboto Medium"/>
              <a:buChar char="●"/>
            </a:pPr>
            <a:r>
              <a:rPr lang="en" sz="1829">
                <a:latin typeface="Roboto Medium"/>
                <a:ea typeface="Roboto Medium"/>
                <a:cs typeface="Roboto Medium"/>
                <a:sym typeface="Roboto Medium"/>
              </a:rPr>
              <a:t>Three columns</a:t>
            </a:r>
            <a:endParaRPr sz="1829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480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30"/>
              <a:buFont typeface="Roboto Medium"/>
              <a:buChar char="●"/>
            </a:pPr>
            <a:r>
              <a:rPr lang="en" sz="1829">
                <a:latin typeface="Roboto Medium"/>
                <a:ea typeface="Roboto Medium"/>
                <a:cs typeface="Roboto Medium"/>
                <a:sym typeface="Roboto Medium"/>
              </a:rPr>
              <a:t>Different filter size</a:t>
            </a:r>
            <a:endParaRPr sz="1829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480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30"/>
              <a:buFont typeface="Roboto Medium"/>
              <a:buChar char="●"/>
            </a:pPr>
            <a:r>
              <a:rPr lang="en" sz="1829">
                <a:latin typeface="Roboto Medium"/>
                <a:ea typeface="Roboto Medium"/>
                <a:cs typeface="Roboto Medium"/>
                <a:sym typeface="Roboto Medium"/>
              </a:rPr>
              <a:t>1*1 convolution layer instead of fully connected layer</a:t>
            </a:r>
            <a:endParaRPr sz="1829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480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30"/>
              <a:buFont typeface="Roboto Medium"/>
              <a:buChar char="●"/>
            </a:pPr>
            <a:r>
              <a:rPr lang="en" sz="1829">
                <a:latin typeface="Roboto Medium"/>
                <a:ea typeface="Roboto Medium"/>
                <a:cs typeface="Roboto Medium"/>
                <a:sym typeface="Roboto Medium"/>
              </a:rPr>
              <a:t>2 Max Pool layers, 2*2</a:t>
            </a:r>
            <a:endParaRPr sz="1829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600" y="1418776"/>
            <a:ext cx="4730475" cy="230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Architecture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660200"/>
            <a:ext cx="8520600" cy="36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480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30"/>
              <a:buFont typeface="Roboto Medium"/>
              <a:buChar char="●"/>
            </a:pPr>
            <a:r>
              <a:rPr lang="en" sz="1829">
                <a:latin typeface="Roboto Medium"/>
                <a:ea typeface="Roboto Medium"/>
                <a:cs typeface="Roboto Medium"/>
                <a:sym typeface="Roboto Medium"/>
              </a:rPr>
              <a:t>MCNN (Multi-Column Convolutional Neural Network)</a:t>
            </a:r>
            <a:endParaRPr sz="1829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480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30"/>
              <a:buFont typeface="Roboto Medium"/>
              <a:buChar char="●"/>
            </a:pPr>
            <a:r>
              <a:rPr lang="en" sz="1829">
                <a:latin typeface="Roboto Medium"/>
                <a:ea typeface="Roboto Medium"/>
                <a:cs typeface="Roboto Medium"/>
                <a:sym typeface="Roboto Medium"/>
              </a:rPr>
              <a:t>Total params: 127,953</a:t>
            </a:r>
            <a:endParaRPr sz="1829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480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30"/>
              <a:buFont typeface="Roboto Medium"/>
              <a:buChar char="●"/>
            </a:pPr>
            <a:r>
              <a:rPr lang="en" sz="1829">
                <a:latin typeface="Roboto Medium"/>
                <a:ea typeface="Roboto Medium"/>
                <a:cs typeface="Roboto Medium"/>
                <a:sym typeface="Roboto Medium"/>
              </a:rPr>
              <a:t>Trainable params: 127,953</a:t>
            </a:r>
            <a:endParaRPr sz="1829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480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30"/>
              <a:buFont typeface="Roboto Medium"/>
              <a:buChar char="●"/>
            </a:pPr>
            <a:r>
              <a:rPr lang="en" sz="1829">
                <a:latin typeface="Roboto Medium"/>
                <a:ea typeface="Roboto Medium"/>
                <a:cs typeface="Roboto Medium"/>
                <a:sym typeface="Roboto Medium"/>
              </a:rPr>
              <a:t>Non-trainable params: 0</a:t>
            </a:r>
            <a:endParaRPr sz="1829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</a:t>
            </a:r>
            <a:endParaRPr/>
          </a:p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MSE(Mean Squared Error)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MAE (Mean Absolute Error)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		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descr="{&quot;type&quot;:&quot;$&quot;,&quot;id&quot;:&quot;1&quot;,&quot;code&quot;:&quot;$MSE\\,=\\,{\\sqrt[]{\\frac{\\sum_{i=1}^{N}\\left(z_{i}-\\,\\hat{z}_{i}\\right)^{2}}{N}}}$&quot;,&quot;backgroundColorModified&quot;:false,&quot;font&quot;:{&quot;color&quot;:&quot;#595959&quot;,&quot;family&quot;:&quot;Roboto&quot;,&quot;size&quot;:48},&quot;aid&quot;:null,&quot;backgroundColor&quot;:&quot;#FFFFFF&quot;,&quot;ts&quot;:1677621775263,&quot;cs&quot;:&quot;QxSLTZ5EpaD21y19iXK7gg==&quot;,&quot;size&quot;:{&quot;width&quot;:646.5,&quot;height&quot;:117.5}}"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888" y="1704859"/>
            <a:ext cx="6157913" cy="11191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id&quot;:&quot;1&quot;,&quot;code&quot;:&quot;$MAE\\,=\\,\\frac{\\sum_{i=1}^{N}\\left|z_{i}-\\,\\hat{z}_{i}\\right|}{N}$&quot;,&quot;font&quot;:{&quot;size&quot;:48,&quot;color&quot;:&quot;#595959&quot;,&quot;family&quot;:&quot;Roboto&quot;},&quot;type&quot;:&quot;$&quot;,&quot;aid&quot;:null,&quot;backgroundColor&quot;:&quot;#FFFFFF&quot;,&quot;backgroundColorModified&quot;:false,&quot;ts&quot;:1677621672934,&quot;cs&quot;:&quot;AZMLeAUex0CQn1Myc6PdFA==&quot;,&quot;size&quot;:{&quot;width&quot;:543,&quot;height&quot;:104.5}}" id="102" name="Google Shape;10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1897" y="3511175"/>
            <a:ext cx="5172075" cy="995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Report</a:t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Experimentation variables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Epochs : 500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Learning Rate : 0.00001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</a:t>
            </a:r>
            <a:r>
              <a:rPr lang="en">
                <a:solidFill>
                  <a:schemeClr val="dk1"/>
                </a:solidFill>
              </a:rPr>
              <a:t>omentum = 0.9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Optimizer = SGD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